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p:regular r:id="rId21"/>
      <p:bold r:id="rId22"/>
      <p:italic r:id="rId23"/>
      <p:boldItalic r:id="rId24"/>
    </p:embeddedFont>
    <p:embeddedFont>
      <p:font typeface="Maven Pro"/>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avenPro-bold.fntdata"/><Relationship Id="rId25"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4f4787f3a7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4f4787f3a7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4f4787f3a7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4f4787f3a7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4f4787f3a7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4f4787f3a7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4f4787f3a7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4f4787f3a7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4f4787f3a7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4f4787f3a7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4f4787f3a7_0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4f4787f3a7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4f4787f3a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4f4787f3a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Wolke von Vorbildern: Mose bis zum Apostel Petrus, David zu Johannes. Eine </a:t>
            </a:r>
            <a:r>
              <a:rPr lang="de"/>
              <a:t>große</a:t>
            </a:r>
            <a:r>
              <a:rPr lang="de"/>
              <a:t> Erweiterung in der Kirchengeschichte: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4f4787f3a7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4f4787f3a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4f4787f3a7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4f4787f3a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4f4787f3a7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4f4787f3a7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4f4787f3a7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4f4787f3a7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4f4787f3a7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4f4787f3a7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4f4787f3a7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4f4787f3a7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4f4787f3a7_0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4f4787f3a7_0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de"/>
              <a:t>Nikolaus Ludwig von Zinzendorf</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1700 - 1760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2"/>
          <p:cNvPicPr preferRelativeResize="0"/>
          <p:nvPr/>
        </p:nvPicPr>
        <p:blipFill rotWithShape="1">
          <a:blip r:embed="rId3">
            <a:alphaModFix/>
          </a:blip>
          <a:srcRect b="6933" l="0" r="0" t="6933"/>
          <a:stretch/>
        </p:blipFill>
        <p:spPr>
          <a:xfrm>
            <a:off x="6496977" y="1239521"/>
            <a:ext cx="2382051" cy="3402924"/>
          </a:xfrm>
          <a:prstGeom prst="rect">
            <a:avLst/>
          </a:prstGeom>
          <a:noFill/>
          <a:ln>
            <a:noFill/>
          </a:ln>
        </p:spPr>
      </p:pic>
      <p:sp>
        <p:nvSpPr>
          <p:cNvPr id="331" name="Google Shape;331;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Die Rolle der Frau</a:t>
            </a:r>
            <a:endParaRPr/>
          </a:p>
        </p:txBody>
      </p:sp>
      <p:sp>
        <p:nvSpPr>
          <p:cNvPr id="332" name="Google Shape;332;p22"/>
          <p:cNvSpPr txBox="1"/>
          <p:nvPr>
            <p:ph idx="1" type="body"/>
          </p:nvPr>
        </p:nvSpPr>
        <p:spPr>
          <a:xfrm>
            <a:off x="1303800" y="1597875"/>
            <a:ext cx="4933800" cy="2541600"/>
          </a:xfrm>
          <a:prstGeom prst="rect">
            <a:avLst/>
          </a:prstGeom>
        </p:spPr>
        <p:txBody>
          <a:bodyPr anchorCtr="0" anchor="t" bIns="91425" lIns="91425" spcFirstLastPara="1" rIns="91425" wrap="square" tIns="91425">
            <a:normAutofit/>
          </a:bodyPr>
          <a:lstStyle/>
          <a:p>
            <a:pPr indent="-397510" lvl="0" marL="457200" rtl="0" algn="l">
              <a:lnSpc>
                <a:spcPct val="105000"/>
              </a:lnSpc>
              <a:spcBef>
                <a:spcPts val="0"/>
              </a:spcBef>
              <a:spcAft>
                <a:spcPts val="0"/>
              </a:spcAft>
              <a:buSzPts val="2660"/>
              <a:buChar char="●"/>
            </a:pPr>
            <a:r>
              <a:rPr lang="de" sz="2660"/>
              <a:t>Grossmutter Henriette von Gersdorf</a:t>
            </a:r>
            <a:endParaRPr sz="2660"/>
          </a:p>
          <a:p>
            <a:pPr indent="-397510" lvl="0" marL="457200" rtl="0" algn="l">
              <a:lnSpc>
                <a:spcPct val="105000"/>
              </a:lnSpc>
              <a:spcBef>
                <a:spcPts val="0"/>
              </a:spcBef>
              <a:spcAft>
                <a:spcPts val="0"/>
              </a:spcAft>
              <a:buSzPts val="2660"/>
              <a:buChar char="●"/>
            </a:pPr>
            <a:r>
              <a:rPr lang="de" sz="2660"/>
              <a:t>Erdmuthe Dorothea von Zinzendorf</a:t>
            </a:r>
            <a:endParaRPr sz="266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3"/>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de"/>
              <a:t>Erziehung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24"/>
          <p:cNvPicPr preferRelativeResize="0"/>
          <p:nvPr/>
        </p:nvPicPr>
        <p:blipFill>
          <a:blip r:embed="rId3">
            <a:alphaModFix/>
          </a:blip>
          <a:stretch>
            <a:fillRect/>
          </a:stretch>
        </p:blipFill>
        <p:spPr>
          <a:xfrm>
            <a:off x="6496977" y="1239521"/>
            <a:ext cx="2382051" cy="3402924"/>
          </a:xfrm>
          <a:prstGeom prst="rect">
            <a:avLst/>
          </a:prstGeom>
          <a:noFill/>
          <a:ln>
            <a:noFill/>
          </a:ln>
        </p:spPr>
      </p:pic>
      <p:sp>
        <p:nvSpPr>
          <p:cNvPr id="343" name="Google Shape;343;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Erziehung</a:t>
            </a:r>
            <a:endParaRPr/>
          </a:p>
        </p:txBody>
      </p:sp>
      <p:sp>
        <p:nvSpPr>
          <p:cNvPr id="344" name="Google Shape;344;p24"/>
          <p:cNvSpPr txBox="1"/>
          <p:nvPr>
            <p:ph idx="1" type="body"/>
          </p:nvPr>
        </p:nvSpPr>
        <p:spPr>
          <a:xfrm>
            <a:off x="1303800" y="1597875"/>
            <a:ext cx="4933800" cy="25416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de" sz="2660"/>
              <a:t>Kinder sind kleine Majestäten, sind sollen behandelt werden wie ein geborener König, wie ein rohes Ei, wie ein Schatz</a:t>
            </a:r>
            <a:endParaRPr sz="2660"/>
          </a:p>
          <a:p>
            <a:pPr indent="0" lvl="0" marL="0" rtl="0" algn="l">
              <a:lnSpc>
                <a:spcPct val="105000"/>
              </a:lnSpc>
              <a:spcBef>
                <a:spcPts val="1200"/>
              </a:spcBef>
              <a:spcAft>
                <a:spcPts val="1200"/>
              </a:spcAft>
              <a:buSzPts val="1018"/>
              <a:buNone/>
            </a:pPr>
            <a:r>
              <a:t/>
            </a:r>
            <a:endParaRPr sz="266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de"/>
              <a:t>Mission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26"/>
          <p:cNvPicPr preferRelativeResize="0"/>
          <p:nvPr/>
        </p:nvPicPr>
        <p:blipFill rotWithShape="1">
          <a:blip r:embed="rId3">
            <a:alphaModFix/>
          </a:blip>
          <a:srcRect b="0" l="4963" r="4963" t="0"/>
          <a:stretch/>
        </p:blipFill>
        <p:spPr>
          <a:xfrm>
            <a:off x="6496977" y="1239521"/>
            <a:ext cx="2382051" cy="3402924"/>
          </a:xfrm>
          <a:prstGeom prst="rect">
            <a:avLst/>
          </a:prstGeom>
          <a:noFill/>
          <a:ln>
            <a:noFill/>
          </a:ln>
        </p:spPr>
      </p:pic>
      <p:sp>
        <p:nvSpPr>
          <p:cNvPr id="355" name="Google Shape;355;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Mission</a:t>
            </a:r>
            <a:endParaRPr/>
          </a:p>
        </p:txBody>
      </p:sp>
      <p:sp>
        <p:nvSpPr>
          <p:cNvPr id="356" name="Google Shape;356;p26"/>
          <p:cNvSpPr txBox="1"/>
          <p:nvPr>
            <p:ph idx="1" type="body"/>
          </p:nvPr>
        </p:nvSpPr>
        <p:spPr>
          <a:xfrm>
            <a:off x="1303800" y="1597875"/>
            <a:ext cx="4933800" cy="25416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de" sz="2660"/>
              <a:t>Wir wollen zu Menschen gehen, zu denen sonst keiner geht!</a:t>
            </a:r>
            <a:endParaRPr sz="2660"/>
          </a:p>
          <a:p>
            <a:pPr indent="0" lvl="0" marL="0" rtl="0" algn="l">
              <a:lnSpc>
                <a:spcPct val="105000"/>
              </a:lnSpc>
              <a:spcBef>
                <a:spcPts val="1200"/>
              </a:spcBef>
              <a:spcAft>
                <a:spcPts val="1200"/>
              </a:spcAft>
              <a:buSzPts val="1018"/>
              <a:buNone/>
            </a:pPr>
            <a:r>
              <a:t/>
            </a:r>
            <a:endParaRPr sz="266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27"/>
          <p:cNvPicPr preferRelativeResize="0"/>
          <p:nvPr/>
        </p:nvPicPr>
        <p:blipFill>
          <a:blip r:embed="rId3">
            <a:alphaModFix/>
          </a:blip>
          <a:stretch>
            <a:fillRect/>
          </a:stretch>
        </p:blipFill>
        <p:spPr>
          <a:xfrm>
            <a:off x="6496977" y="1239521"/>
            <a:ext cx="2382051" cy="3402924"/>
          </a:xfrm>
          <a:prstGeom prst="rect">
            <a:avLst/>
          </a:prstGeom>
          <a:noFill/>
          <a:ln>
            <a:noFill/>
          </a:ln>
        </p:spPr>
      </p:pic>
      <p:sp>
        <p:nvSpPr>
          <p:cNvPr id="362" name="Google Shape;362;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Herzens- und Liebesnachfolge</a:t>
            </a:r>
            <a:endParaRPr/>
          </a:p>
        </p:txBody>
      </p:sp>
      <p:sp>
        <p:nvSpPr>
          <p:cNvPr id="363" name="Google Shape;363;p27"/>
          <p:cNvSpPr txBox="1"/>
          <p:nvPr>
            <p:ph idx="1" type="body"/>
          </p:nvPr>
        </p:nvSpPr>
        <p:spPr>
          <a:xfrm>
            <a:off x="1303800" y="1597875"/>
            <a:ext cx="4933800" cy="25416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de" sz="2660"/>
              <a:t>Im Christsein nicht den Verstand ausschalten, aber bitte auch nicht das Herz!</a:t>
            </a:r>
            <a:endParaRPr sz="2660"/>
          </a:p>
          <a:p>
            <a:pPr indent="0" lvl="0" marL="0" rtl="0" algn="l">
              <a:lnSpc>
                <a:spcPct val="105000"/>
              </a:lnSpc>
              <a:spcBef>
                <a:spcPts val="1200"/>
              </a:spcBef>
              <a:spcAft>
                <a:spcPts val="1200"/>
              </a:spcAft>
              <a:buSzPts val="1018"/>
              <a:buNone/>
            </a:pPr>
            <a:r>
              <a:t/>
            </a:r>
            <a:endParaRPr sz="266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Hebräer 12,1-2</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de" sz="2200"/>
              <a:t>Darum auch wir: Weil wir eine solche Wolke von Zeugen um uns haben, lasst uns ablegen alles, was uns beschwert, und die Sünde, die uns umstrickt. Lasst uns laufen mit Geduld in dem Kampf, der uns bestimmt ist, und aufsehen zu Jesus, dem Anfänger und Vollender des Glaubens, der, obwohl er hätte Freude haben können, das Kreuz erduldete und die Schande gering achtete und sich gesetzt hat zur Rechten des Thrones Gottes.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5"/>
          <p:cNvPicPr preferRelativeResize="0"/>
          <p:nvPr/>
        </p:nvPicPr>
        <p:blipFill>
          <a:blip r:embed="rId3">
            <a:alphaModFix/>
          </a:blip>
          <a:stretch>
            <a:fillRect/>
          </a:stretch>
        </p:blipFill>
        <p:spPr>
          <a:xfrm rot="5400000">
            <a:off x="1972575" y="-1450264"/>
            <a:ext cx="4964923" cy="80440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16"/>
          <p:cNvPicPr preferRelativeResize="0"/>
          <p:nvPr/>
        </p:nvPicPr>
        <p:blipFill>
          <a:blip r:embed="rId3">
            <a:alphaModFix/>
          </a:blip>
          <a:stretch>
            <a:fillRect/>
          </a:stretch>
        </p:blipFill>
        <p:spPr>
          <a:xfrm>
            <a:off x="6496977" y="1239521"/>
            <a:ext cx="2382051" cy="3402924"/>
          </a:xfrm>
          <a:prstGeom prst="rect">
            <a:avLst/>
          </a:prstGeom>
          <a:noFill/>
          <a:ln>
            <a:noFill/>
          </a:ln>
        </p:spPr>
      </p:pic>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Warum gerade Zinzendorf?</a:t>
            </a:r>
            <a:endParaRPr/>
          </a:p>
        </p:txBody>
      </p:sp>
      <p:sp>
        <p:nvSpPr>
          <p:cNvPr id="296" name="Google Shape;296;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de" sz="3200"/>
              <a:t>Der </a:t>
            </a:r>
            <a:r>
              <a:rPr lang="de" sz="3200"/>
              <a:t>grosse</a:t>
            </a:r>
            <a:r>
              <a:rPr lang="de" sz="3200"/>
              <a:t> Jesus-Liebende</a:t>
            </a:r>
            <a:endParaRPr sz="3200"/>
          </a:p>
          <a:p>
            <a:pPr indent="0" lvl="0" marL="0" rtl="0" algn="l">
              <a:spcBef>
                <a:spcPts val="1200"/>
              </a:spcBef>
              <a:spcAft>
                <a:spcPts val="0"/>
              </a:spcAft>
              <a:buNone/>
            </a:pPr>
            <a:r>
              <a:rPr lang="de" sz="3200"/>
              <a:t>Querdenker</a:t>
            </a:r>
            <a:endParaRPr sz="3200"/>
          </a:p>
          <a:p>
            <a:pPr indent="0" lvl="0" marL="0" rtl="0" algn="l">
              <a:spcBef>
                <a:spcPts val="1200"/>
              </a:spcBef>
              <a:spcAft>
                <a:spcPts val="0"/>
              </a:spcAft>
              <a:buNone/>
            </a:pPr>
            <a:r>
              <a:rPr lang="de" sz="3200"/>
              <a:t>Poet</a:t>
            </a:r>
            <a:endParaRPr sz="3200"/>
          </a:p>
          <a:p>
            <a:pPr indent="0" lvl="0" marL="0" rtl="0" algn="l">
              <a:spcBef>
                <a:spcPts val="1200"/>
              </a:spcBef>
              <a:spcAft>
                <a:spcPts val="1200"/>
              </a:spcAft>
              <a:buNone/>
            </a:pPr>
            <a:r>
              <a:rPr lang="de" sz="3200"/>
              <a:t>Missionsstifter</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de"/>
              <a:t>Einheit unter den Christen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18"/>
          <p:cNvPicPr preferRelativeResize="0"/>
          <p:nvPr/>
        </p:nvPicPr>
        <p:blipFill>
          <a:blip r:embed="rId3">
            <a:alphaModFix/>
          </a:blip>
          <a:stretch>
            <a:fillRect/>
          </a:stretch>
        </p:blipFill>
        <p:spPr>
          <a:xfrm>
            <a:off x="6496977" y="1239521"/>
            <a:ext cx="2382051" cy="3402924"/>
          </a:xfrm>
          <a:prstGeom prst="rect">
            <a:avLst/>
          </a:prstGeom>
          <a:noFill/>
          <a:ln>
            <a:noFill/>
          </a:ln>
        </p:spPr>
      </p:pic>
      <p:sp>
        <p:nvSpPr>
          <p:cNvPr id="307" name="Google Shape;307;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EINHEIT</a:t>
            </a:r>
            <a:endParaRPr/>
          </a:p>
        </p:txBody>
      </p:sp>
      <p:sp>
        <p:nvSpPr>
          <p:cNvPr id="308" name="Google Shape;308;p18"/>
          <p:cNvSpPr txBox="1"/>
          <p:nvPr>
            <p:ph idx="1" type="body"/>
          </p:nvPr>
        </p:nvSpPr>
        <p:spPr>
          <a:xfrm>
            <a:off x="1303800" y="1597875"/>
            <a:ext cx="4933800" cy="25416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1200"/>
              </a:spcAft>
              <a:buSzPts val="1018"/>
              <a:buNone/>
            </a:pPr>
            <a:r>
              <a:rPr lang="de" sz="2660"/>
              <a:t>Gott ist kein alter alter Mann, der einsam irgendwo existiert, sondern der in einer WIR Gemeinschaft lebt. Gott ist ein WIR.</a:t>
            </a:r>
            <a:endParaRPr sz="266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de"/>
              <a:t>Nachfolge als ein Fest der Freude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20"/>
          <p:cNvPicPr preferRelativeResize="0"/>
          <p:nvPr/>
        </p:nvPicPr>
        <p:blipFill>
          <a:blip r:embed="rId3">
            <a:alphaModFix/>
          </a:blip>
          <a:stretch>
            <a:fillRect/>
          </a:stretch>
        </p:blipFill>
        <p:spPr>
          <a:xfrm>
            <a:off x="6496977" y="1239521"/>
            <a:ext cx="2382051" cy="3402924"/>
          </a:xfrm>
          <a:prstGeom prst="rect">
            <a:avLst/>
          </a:prstGeom>
          <a:noFill/>
          <a:ln>
            <a:noFill/>
          </a:ln>
        </p:spPr>
      </p:pic>
      <p:sp>
        <p:nvSpPr>
          <p:cNvPr id="319" name="Google Shape;319;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Nachfolge als ein Fest der Freude</a:t>
            </a:r>
            <a:endParaRPr/>
          </a:p>
        </p:txBody>
      </p:sp>
      <p:sp>
        <p:nvSpPr>
          <p:cNvPr id="320" name="Google Shape;320;p20"/>
          <p:cNvSpPr txBox="1"/>
          <p:nvPr>
            <p:ph idx="1" type="body"/>
          </p:nvPr>
        </p:nvSpPr>
        <p:spPr>
          <a:xfrm>
            <a:off x="1303800" y="1597875"/>
            <a:ext cx="4933800" cy="25416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1200"/>
              </a:spcAft>
              <a:buSzPts val="1018"/>
              <a:buNone/>
            </a:pPr>
            <a:r>
              <a:rPr lang="de" sz="2660"/>
              <a:t>Man kann nicht lange traurig sein, wenn man den Heiland vor Augen hat.</a:t>
            </a:r>
            <a:endParaRPr sz="266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1"/>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de"/>
              <a:t>Die Rolle der Frau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